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0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0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2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0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0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6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5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5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8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1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5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6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окументы\Туризм\Маршруты\Региональный конкурс туристических маршрутов\ПРЕЗЕНТАЦИЯ\Окаменелое дере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905507"/>
            <a:ext cx="990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bg2"/>
                  </a:solidFill>
                </a:ln>
                <a:solidFill>
                  <a:srgbClr val="002060"/>
                </a:solidFill>
                <a:latin typeface="Cyril" pitchFamily="2" charset="0"/>
              </a:rPr>
              <a:t>«К БАЕВСКОМУ </a:t>
            </a:r>
          </a:p>
          <a:p>
            <a:pPr algn="ctr"/>
            <a:r>
              <a:rPr lang="ru-RU" sz="4800" b="1" dirty="0" smtClean="0">
                <a:ln>
                  <a:solidFill>
                    <a:schemeClr val="bg2"/>
                  </a:solidFill>
                </a:ln>
                <a:solidFill>
                  <a:srgbClr val="002060"/>
                </a:solidFill>
                <a:latin typeface="Cyril" pitchFamily="2" charset="0"/>
              </a:rPr>
              <a:t>ОКАМЕНЕЛОМУ ДЕРЕВУ </a:t>
            </a:r>
          </a:p>
          <a:p>
            <a:pPr algn="ctr"/>
            <a:r>
              <a:rPr lang="ru-RU" sz="4800" b="1" dirty="0" smtClean="0">
                <a:ln>
                  <a:solidFill>
                    <a:schemeClr val="bg2"/>
                  </a:solidFill>
                </a:ln>
                <a:solidFill>
                  <a:srgbClr val="002060"/>
                </a:solidFill>
                <a:latin typeface="Cyril" pitchFamily="2" charset="0"/>
              </a:rPr>
              <a:t>ИЛИ </a:t>
            </a:r>
          </a:p>
          <a:p>
            <a:pPr algn="ctr"/>
            <a:r>
              <a:rPr lang="ru-RU" sz="4800" b="1" dirty="0" smtClean="0">
                <a:ln>
                  <a:solidFill>
                    <a:schemeClr val="bg2"/>
                  </a:solidFill>
                </a:ln>
                <a:solidFill>
                  <a:srgbClr val="002060"/>
                </a:solidFill>
                <a:latin typeface="Cyril" pitchFamily="2" charset="0"/>
              </a:rPr>
              <a:t>30 МИЛЛИОНОВ ЛЕТ НАЗАД»</a:t>
            </a:r>
            <a:endParaRPr lang="ru-RU" sz="4800" b="1" dirty="0">
              <a:ln>
                <a:solidFill>
                  <a:schemeClr val="bg2"/>
                </a:solidFill>
              </a:ln>
              <a:solidFill>
                <a:srgbClr val="002060"/>
              </a:solidFill>
              <a:latin typeface="Cyr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Документы\Туризм\Маршруты\Региональный конкурс туристических маршрутов\ПРЕЗЕНТАЦИЯ\Окаменелое дерев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Документы\Туризм\Маршруты\Региональный конкурс туристических маршрутов\ПРЕЗЕНТАЦИЯ\DSC045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52" y="185522"/>
            <a:ext cx="4324639" cy="3243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Документы\Туризм\Маршруты\Региональный конкурс туристических маршрутов\ПРЕЗЕНТАЦИЯ\Зотово озер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9" y="3250877"/>
            <a:ext cx="4458749" cy="3344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92130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Пеший маршрут, пролегающий по значимым местам и памятникам природы </a:t>
            </a:r>
            <a:r>
              <a:rPr lang="ru-RU" sz="2000" b="1" i="1" dirty="0" err="1">
                <a:solidFill>
                  <a:srgbClr val="002060"/>
                </a:solidFill>
              </a:rPr>
              <a:t>Кузоватовского</a:t>
            </a:r>
            <a:r>
              <a:rPr lang="ru-RU" sz="2000" b="1" i="1" dirty="0">
                <a:solidFill>
                  <a:srgbClr val="002060"/>
                </a:solidFill>
              </a:rPr>
              <a:t> района.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Протяженность маршрута 48 км. Продолжительность 4 дня.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Целевая аудитория: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школьники</a:t>
            </a:r>
            <a:r>
              <a:rPr lang="ru-RU" sz="2000" b="1" i="1" dirty="0">
                <a:solidFill>
                  <a:srgbClr val="002060"/>
                </a:solidFill>
              </a:rPr>
              <a:t>, студенты, взрослые (16+)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64968" y="3488078"/>
            <a:ext cx="51645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002060"/>
                </a:solidFill>
              </a:rPr>
              <a:t>Зотово</a:t>
            </a:r>
            <a:r>
              <a:rPr lang="ru-RU" sz="2000" b="1" i="1" dirty="0">
                <a:solidFill>
                  <a:srgbClr val="002060"/>
                </a:solidFill>
              </a:rPr>
              <a:t> озеро — излюбленное место рыбалки и отдыха  всех жителей </a:t>
            </a:r>
            <a:r>
              <a:rPr lang="ru-RU" sz="2000" b="1" i="1" dirty="0" err="1">
                <a:solidFill>
                  <a:srgbClr val="002060"/>
                </a:solidFill>
              </a:rPr>
              <a:t>Кузоватовского</a:t>
            </a:r>
            <a:r>
              <a:rPr lang="ru-RU" sz="2000" b="1" i="1" dirty="0">
                <a:solidFill>
                  <a:srgbClr val="002060"/>
                </a:solidFill>
              </a:rPr>
              <a:t> района. Оно расположено в 4 км на северо-западе от села </a:t>
            </a:r>
            <a:r>
              <a:rPr lang="ru-RU" sz="2000" b="1" i="1" dirty="0" err="1">
                <a:solidFill>
                  <a:srgbClr val="002060"/>
                </a:solidFill>
              </a:rPr>
              <a:t>Коромысловки</a:t>
            </a:r>
            <a:r>
              <a:rPr lang="ru-RU" sz="2000" b="1" i="1" dirty="0">
                <a:solidFill>
                  <a:srgbClr val="002060"/>
                </a:solidFill>
              </a:rPr>
              <a:t>. Это заповедное место внесено в Красную книгу Ульяновской области. Озеро имеет свою богатую историю, связанную с династией Зотовых. В окрестностях озера богатая разнообразием  флора и фауна.</a:t>
            </a:r>
          </a:p>
        </p:txBody>
      </p:sp>
    </p:spTree>
    <p:extLst>
      <p:ext uri="{BB962C8B-B14F-4D97-AF65-F5344CB8AC3E}">
        <p14:creationId xmlns:p14="http://schemas.microsoft.com/office/powerpoint/2010/main" val="20552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Документы\Туризм\Маршруты\Региональный конкурс туристических маршрутов\ПРЕЗЕНТАЦИЯ\Окаменелое дерев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30" y="303582"/>
            <a:ext cx="4953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И</a:t>
            </a:r>
            <a:r>
              <a:rPr lang="ru-RU" sz="2000" b="1" i="1" dirty="0" smtClean="0">
                <a:solidFill>
                  <a:srgbClr val="002060"/>
                </a:solidFill>
              </a:rPr>
              <a:t>сток </a:t>
            </a:r>
            <a:r>
              <a:rPr lang="ru-RU" sz="2000" b="1" i="1" dirty="0">
                <a:solidFill>
                  <a:srgbClr val="002060"/>
                </a:solidFill>
              </a:rPr>
              <a:t>реки </a:t>
            </a:r>
            <a:r>
              <a:rPr lang="ru-RU" sz="2000" b="1" i="1" dirty="0" err="1">
                <a:solidFill>
                  <a:srgbClr val="002060"/>
                </a:solidFill>
              </a:rPr>
              <a:t>Свияги</a:t>
            </a:r>
            <a:r>
              <a:rPr lang="ru-RU" sz="2000" b="1" i="1" dirty="0">
                <a:solidFill>
                  <a:srgbClr val="002060"/>
                </a:solidFill>
              </a:rPr>
              <a:t> «</a:t>
            </a:r>
            <a:r>
              <a:rPr lang="ru-RU" sz="2000" b="1" i="1" dirty="0" err="1">
                <a:solidFill>
                  <a:srgbClr val="002060"/>
                </a:solidFill>
              </a:rPr>
              <a:t>Головник</a:t>
            </a:r>
            <a:r>
              <a:rPr lang="ru-RU" sz="2000" b="1" i="1" dirty="0">
                <a:solidFill>
                  <a:srgbClr val="002060"/>
                </a:solidFill>
              </a:rPr>
              <a:t>» или «</a:t>
            </a:r>
            <a:r>
              <a:rPr lang="ru-RU" sz="2000" b="1" i="1" dirty="0" err="1">
                <a:solidFill>
                  <a:srgbClr val="002060"/>
                </a:solidFill>
              </a:rPr>
              <a:t>Томышов</a:t>
            </a:r>
            <a:r>
              <a:rPr lang="ru-RU" sz="2000" b="1" i="1" dirty="0">
                <a:solidFill>
                  <a:srgbClr val="002060"/>
                </a:solidFill>
              </a:rPr>
              <a:t> родник» (12 км.- проселочная дорога). Родник «</a:t>
            </a:r>
            <a:r>
              <a:rPr lang="ru-RU" sz="2000" b="1" i="1" dirty="0" err="1">
                <a:solidFill>
                  <a:srgbClr val="002060"/>
                </a:solidFill>
              </a:rPr>
              <a:t>Головник</a:t>
            </a:r>
            <a:r>
              <a:rPr lang="ru-RU" sz="2000" b="1" i="1" dirty="0">
                <a:solidFill>
                  <a:srgbClr val="002060"/>
                </a:solidFill>
              </a:rPr>
              <a:t>» — красивое место среди полей и леса. Вода родника мягкая вкусная. Считается, кто попьёт ключевой воды с молитвой — у того ноги в урочище (есть такое по преданию проклятое место) не заплетутся.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4005064"/>
            <a:ext cx="4953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Головник</a:t>
            </a:r>
            <a:r>
              <a:rPr lang="ru-RU" sz="2000" b="1" dirty="0">
                <a:solidFill>
                  <a:srgbClr val="002060"/>
                </a:solidFill>
              </a:rPr>
              <a:t>» пользуется спросом у всех, кто оказывается в этих местах - это и лесорубы, и заготовители сена, грибов и ягод. Этот замечательный родник, по преданию освещённый последним священником </a:t>
            </a:r>
            <a:r>
              <a:rPr lang="ru-RU" sz="2000" b="1" dirty="0" err="1">
                <a:solidFill>
                  <a:srgbClr val="002060"/>
                </a:solidFill>
              </a:rPr>
              <a:t>Баевской</a:t>
            </a:r>
            <a:r>
              <a:rPr lang="ru-RU" sz="2000" b="1" dirty="0">
                <a:solidFill>
                  <a:srgbClr val="002060"/>
                </a:solidFill>
              </a:rPr>
              <a:t> церкви Покрова в 20х годах прошлого века.</a:t>
            </a:r>
          </a:p>
        </p:txBody>
      </p:sp>
      <p:pic>
        <p:nvPicPr>
          <p:cNvPr id="3074" name="Picture 2" descr="C:\Users\1\Desktop\Документы\Туризм\Маршруты\Региональный конкурс туристических маршрутов\ПРЕЗЕНТАЦИЯ\DSC04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212976"/>
            <a:ext cx="4512501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Документы\Туризм\Маршруты\Региональный конкурс туристических маршрутов\ПРЕЗЕНТАЦИЯ\DSC046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12" y="334120"/>
            <a:ext cx="4416491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Документы\Туризм\Маршруты\Региональный конкурс туристических маршрутов\ПРЕЗЕНТАЦИЯ\Окаменелое дерев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Документы\Туризм\Маршруты\Региональный конкурс туристических маршрутов\ПРЕЗЕНТАЦИЯ\DSC04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3" y="3395150"/>
            <a:ext cx="4395663" cy="3296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Документы\Туризм\Маршруты\Региональный конкурс туристических маршрутов\ПРЕЗЕНТАЦИЯ\Окаменелое дерев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66460"/>
            <a:ext cx="4619892" cy="3068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2715" y="3616077"/>
            <a:ext cx="4502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Окаменелое дерево — это кипарис, которому более 30млн. лет. Это одно из чудес природы, охраняемое государством, внесено в Красную книгу Ульяновской области. Ствол кипариса частично скрыт в почве. Длина примерно 30 метров. Фрагменты (чурбаки) имеют диаметр до 1,5 метров,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вес </a:t>
            </a:r>
            <a:r>
              <a:rPr lang="ru-RU" sz="2000" b="1" i="1" dirty="0">
                <a:solidFill>
                  <a:srgbClr val="002060"/>
                </a:solidFill>
              </a:rPr>
              <a:t>до 1 тонны.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1885" y="1265161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002060"/>
                </a:solidFill>
              </a:rPr>
              <a:t>Баевское</a:t>
            </a:r>
            <a:r>
              <a:rPr lang="ru-RU" sz="2000" b="1" i="1" dirty="0">
                <a:solidFill>
                  <a:srgbClr val="002060"/>
                </a:solidFill>
              </a:rPr>
              <a:t> окаменелое де­рево в 1994 г. включено в список палеоботани­ческих памятников общероссийского значения</a:t>
            </a:r>
            <a:r>
              <a:rPr lang="ru-RU" sz="20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Документы\Туризм\Маршруты\Региональный конкурс туристических маршрутов\ПРЕЗЕНТАЦИЯ\Окаменелое дерев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\Desktop\Документы\Туризм\Маршруты\Региональный конкурс туристических маршрутов\ПРЕЗЕНТАЦИЯ\Музе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3913616"/>
            <a:ext cx="2070642" cy="2773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Документы\Туризм\Маршруты\Региональный конкурс туристических маршрутов\ПРЕЗЕНТАЦИЯ\Музей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"/>
          <a:stretch/>
        </p:blipFill>
        <p:spPr bwMode="auto">
          <a:xfrm>
            <a:off x="268338" y="4365104"/>
            <a:ext cx="3327151" cy="2328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Документы\Туризм\Маршруты\Региональный конкурс туристических маршрутов\ПРЕЗЕНТАЦИЯ\Крес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1" y="1477328"/>
            <a:ext cx="3263833" cy="2167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\Desktop\Документы\Туризм\Маршруты\Региональный конкурс туристических маршрутов\ПРЕЗЕНТАЦИЯ\bYaDxVWNdy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r="9543"/>
          <a:stretch/>
        </p:blipFill>
        <p:spPr bwMode="auto">
          <a:xfrm>
            <a:off x="3976112" y="882074"/>
            <a:ext cx="3078189" cy="2735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909" y="3913616"/>
            <a:ext cx="4545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Краеведческий музей </a:t>
            </a:r>
            <a:r>
              <a:rPr lang="ru-RU" sz="1600" b="1" i="1" dirty="0" err="1">
                <a:solidFill>
                  <a:srgbClr val="002060"/>
                </a:solidFill>
              </a:rPr>
              <a:t>Баевской</a:t>
            </a:r>
            <a:r>
              <a:rPr lang="ru-RU" sz="1600" b="1" i="1" dirty="0">
                <a:solidFill>
                  <a:srgbClr val="002060"/>
                </a:solidFill>
              </a:rPr>
              <a:t> ООШ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Крест из гранита, который установлен в память жителей села, умерших в период Великой Отечественной войны, а так же умерших красноармейцев, снятых с санитарных эшелонов.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5" name="Picture 5" descr="C:\Users\1\Desktop\Документы\Туризм\Маршруты\Региональный конкурс туристических маршрутов\ПРЕЗЕНТАЦИЯ\Памятник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9" t="17493"/>
          <a:stretch/>
        </p:blipFill>
        <p:spPr bwMode="auto">
          <a:xfrm>
            <a:off x="7329264" y="113009"/>
            <a:ext cx="2309545" cy="3638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77136" y="4484938"/>
            <a:ext cx="3728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Обелиск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воинам-</a:t>
            </a:r>
            <a:r>
              <a:rPr lang="ru-RU" b="1" i="1" dirty="0" err="1" smtClean="0">
                <a:solidFill>
                  <a:srgbClr val="002060"/>
                </a:solidFill>
              </a:rPr>
              <a:t>кузоватовцам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погибшим </a:t>
            </a:r>
            <a:r>
              <a:rPr lang="ru-RU" b="1" i="1" dirty="0">
                <a:solidFill>
                  <a:srgbClr val="002060"/>
                </a:solidFill>
              </a:rPr>
              <a:t>в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Великой Отечественной войне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Документы\Туризм\Маршруты\Региональный конкурс туристических маршрутов\ПРЕЗЕНТАЦИЯ\Окаменелое дерев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Документы\Туризм\Маршруты\Региональный конкурс туристических маршрутов\ПРЕЗЕНТАЦИЯ\DSC04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84" y="448669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Документы\Туризм\Маршруты\Региональный конкурс туристических маршрутов\ПРЕЗЕНТАЦИЯ\DSC047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50912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Документы\Туризм\Маршруты\Региональный конкурс туристических маршрутов\ПРЕЗЕНТАЦИЯ\DSC046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4486690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884" y="476672"/>
            <a:ext cx="93610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</a:rPr>
              <a:t>Краткая </a:t>
            </a:r>
            <a:r>
              <a:rPr lang="ru-RU" sz="2400" b="1" i="1" u="sng" dirty="0">
                <a:solidFill>
                  <a:srgbClr val="002060"/>
                </a:solidFill>
              </a:rPr>
              <a:t>характеристика маршрута.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	Маршрут  проходит по пересечённой местности лесными и полевыми дорогами в условиях устойчивой мобильной связи.   Маршрут связывает населённые пункты. Контактный телефон службы спасения 112. Опорный пункт полиции и районная больница находятся в </a:t>
            </a:r>
            <a:r>
              <a:rPr lang="ru-RU" sz="2000" b="1" i="1" dirty="0" err="1">
                <a:solidFill>
                  <a:srgbClr val="002060"/>
                </a:solidFill>
              </a:rPr>
              <a:t>р.п</a:t>
            </a:r>
            <a:r>
              <a:rPr lang="ru-RU" sz="2000" b="1" i="1" dirty="0">
                <a:solidFill>
                  <a:srgbClr val="002060"/>
                </a:solidFill>
              </a:rPr>
              <a:t>. Кузоватово. Запастись продуктами питания и водой можно во всех населенных пунктах по ходу маршрута. Оптимальное время для прохождения маршрута — летний период. Обязательна защита от комаров и клещей.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 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- Костровое </a:t>
            </a:r>
            <a:r>
              <a:rPr lang="ru-RU" sz="2000" b="1" i="1" dirty="0">
                <a:solidFill>
                  <a:srgbClr val="002060"/>
                </a:solidFill>
              </a:rPr>
              <a:t>питание.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- Размещение в палаточных лагерях.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- Стоимость маршрута на 1 человека- 2000 руб.</a:t>
            </a:r>
          </a:p>
        </p:txBody>
      </p:sp>
    </p:spTree>
    <p:extLst>
      <p:ext uri="{BB962C8B-B14F-4D97-AF65-F5344CB8AC3E}">
        <p14:creationId xmlns:p14="http://schemas.microsoft.com/office/powerpoint/2010/main" val="35056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317</Words>
  <Application>Microsoft Office PowerPoint</Application>
  <PresentationFormat>Лист A4 (210x297 мм)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</cp:revision>
  <dcterms:created xsi:type="dcterms:W3CDTF">2015-09-19T07:07:51Z</dcterms:created>
  <dcterms:modified xsi:type="dcterms:W3CDTF">2015-09-21T04:49:35Z</dcterms:modified>
</cp:coreProperties>
</file>